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80" r:id="rId9"/>
    <p:sldId id="292" r:id="rId10"/>
    <p:sldId id="279" r:id="rId11"/>
    <p:sldId id="281" r:id="rId12"/>
    <p:sldId id="283" r:id="rId13"/>
    <p:sldId id="260" r:id="rId14"/>
    <p:sldId id="282" r:id="rId15"/>
    <p:sldId id="284" r:id="rId16"/>
    <p:sldId id="285" r:id="rId17"/>
    <p:sldId id="261" r:id="rId18"/>
    <p:sldId id="286" r:id="rId19"/>
    <p:sldId id="287" r:id="rId20"/>
    <p:sldId id="288" r:id="rId21"/>
    <p:sldId id="289" r:id="rId22"/>
    <p:sldId id="262" r:id="rId23"/>
    <p:sldId id="290" r:id="rId24"/>
    <p:sldId id="291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93" r:id="rId34"/>
    <p:sldId id="27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496" autoAdjust="0"/>
    <p:restoredTop sz="94638" autoAdjust="0"/>
  </p:normalViewPr>
  <p:slideViewPr>
    <p:cSldViewPr>
      <p:cViewPr>
        <p:scale>
          <a:sx n="100" d="100"/>
          <a:sy n="100" d="100"/>
        </p:scale>
        <p:origin x="-98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высокая оценка климата класса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высокая оценка климата класса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</c:ser>
        <c:axId val="136804608"/>
        <c:axId val="136818688"/>
      </c:barChart>
      <c:catAx>
        <c:axId val="136804608"/>
        <c:scaling>
          <c:orientation val="minMax"/>
        </c:scaling>
        <c:axPos val="b"/>
        <c:numFmt formatCode="General" sourceLinked="1"/>
        <c:tickLblPos val="nextTo"/>
        <c:crossAx val="136818688"/>
        <c:crosses val="autoZero"/>
        <c:auto val="1"/>
        <c:lblAlgn val="ctr"/>
        <c:lblOffset val="100"/>
      </c:catAx>
      <c:valAx>
        <c:axId val="136818688"/>
        <c:scaling>
          <c:orientation val="minMax"/>
        </c:scaling>
        <c:axPos val="l"/>
        <c:majorGridlines/>
        <c:numFmt formatCode="General" sourceLinked="1"/>
        <c:tickLblPos val="nextTo"/>
        <c:crossAx val="136804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2C844-F1B9-407B-8596-3793073B475C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28568-FB2B-4572-AD18-EACA1DC670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259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CAEB-A570-48BF-B63B-6D952709A94E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1F1F-097B-465E-A8B6-32DD3A828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2967030" cy="145099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 нам дано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предугадать,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наше слово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отзовется?..»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14414" y="2428868"/>
            <a:ext cx="6572296" cy="2500330"/>
          </a:xfrm>
        </p:spPr>
        <p:txBody>
          <a:bodyPr>
            <a:noAutofit/>
          </a:bodyPr>
          <a:lstStyle/>
          <a:p>
            <a:pPr marR="0" algn="ctr">
              <a:lnSpc>
                <a:spcPct val="8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совет:</a:t>
            </a:r>
          </a:p>
          <a:p>
            <a:pPr marR="0" algn="ctr">
              <a:lnSpc>
                <a:spcPct val="8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«Психологическая атмосфера</a:t>
            </a:r>
          </a:p>
          <a:p>
            <a:pPr marR="0" algn="ctr">
              <a:lnSpc>
                <a:spcPct val="8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урока»</a:t>
            </a:r>
          </a:p>
          <a:p>
            <a:pPr marR="0" algn="ctr">
              <a:lnSpc>
                <a:spcPct val="80000"/>
              </a:lnSpc>
            </a:pP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r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</a:t>
            </a:r>
          </a:p>
          <a:p>
            <a:pPr marR="0" algn="r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Савченко Т.С.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 факторов, составляющих окружение школьника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психолого-педагогические факторы (личность учителя, сложность учебной программы, возможности ребенка усвоить эту программу);</a:t>
            </a:r>
          </a:p>
          <a:p>
            <a:pPr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социальные (статус в классе, отношения с другими учениками вне класса и т.д.);</a:t>
            </a:r>
          </a:p>
          <a:p>
            <a:pPr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физические (школьное пространство, включая обстановку, освещенность, режим дня, качество питания и т.д.)</a:t>
            </a:r>
          </a:p>
          <a:p>
            <a:pPr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 организовать определенную систему мер по созданию психологического комфорта на уроке.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настоящее время ученые в области педагогики и психологии, учителя-практики говорят и пишут 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образования, об индивидуальном подходе к ученику в процессе обучения и воспитания, о внимании к каждому ребенку, о создании в школе атмосферы психологического комфорта.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декларируется в законе РФ “Об образовании”. Наличие или отсутствие психологического комфорта оказывает влияние на состояние психики школьника, его желание учиться, а в итоге – на его успеваемость.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770485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РФ «Об образовании».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статье 56.3 говорится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прекращении трудового договора с педагогом в случае применения, в том числе однократного, методов воспитания, связанных с физическим и (или) психологическим насилием над личностью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обучающегося».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Статья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32.3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«Образовательное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учреждение несет ответственность за качество образования своих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выпускников».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Наличие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или отсутствие психологического комфорта оказывает влияние на состояние психики школьника, его желание учиться, а в итоге – на его успеваемость.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Конвенции ООН о правах ребенка статья 28. 2 гласит: «Государства-участники принимают все необходимые меры для обеспечения того, чтобы школьная дисциплина поддерживалась с помощью методов, отражающих уважение человеческого достоинства ребенка и в соответствии с настоящей Конвенцией».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Критерии психологического пространства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Безопасная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Атмосфера  психологического комфорта, которая является  одновременно и развивающей,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ибо в этой атмосфере исчезают барьеры, снимается психологическая  защита, энергия расходуется не на тревогу или борьбу, а на учебную деятельность, на продуцирование идей, на творчество.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Психологическая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безопасность – важнейшее условие полноценного развития ребенка, сохранения и укрепления его психологического здоровья. Современная школа должна всерьез и по-настоящему становится не только местом, где детей учат, но и пространством их полноценного взросления, питательной средой становления успешных, счастливых и здоровых людей. Это  возможно  только в атмосфере душевного комфорта и благоприятного социально-психологического климата в образовательном учреждении. А для этого, урок как образовательное пространство, должен быть территорией безусловной психологической безопасности.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559934"/>
            <a:ext cx="821536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Психологическая атмосфера -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та атмосфера или «погода в соответствующем окружении»: коллективе взрослых или детей. Дома, в школе,  на уроке, вне его...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Факторы, мешающие психологическому комфорту у обучающихся: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неуверенность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повышенная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утомляемость;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замедленность темпа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повышенная потребность 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повышенная двигательная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трудности в переключении с 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другую.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учителей (по данным статистики) факторами возникновения дискомфорта выступают: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психологическая напряженность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постоянное оценивание со стороны различных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высокий 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тенденция агрессивного отношения со стороны родителей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разные стили управления педагогическими кадрами.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 педсовета: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состояние психологического климата на уроках, выявить условия и факторы, стимулирующие и препятствующие созданию комфортной среды на уроке и на этой основе выработать программу деятельности учителей по созданию благоприятного психологического климата на уроках.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Исследования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показали, что позиция учителя на уроке, стиль его поведения и общения серьезно влияют на климат урока, отношение учащихся к учению. Особое значение приобретает слово учителя. Еще А.С. Макаренко говорил, обращаться к учителям: «… Нужно уметь сказать так, чтобы они (ученики) в вашем слове почувствовали вашу волю, вашу культуру, вашу личность». При этом он отмечал, что этому надо учиться. Действительно, овладение культурой слова - неотъемлемый компонент подготовки учителя, его профессионального становления.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Благоприятный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климат на уроке зависит от многих факторов.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Учителю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 помнить, что психологический климат на уроке начинает создаваться вне урока. Взаимоотношения учителя с учениками –  важнейшее условие психологической атмосферы урока. Как учитель относится к работе, как разговаривает с детьми, с родителями, другими учителями, радуется ли он успехам детей и как он радуется, как он выражает свои эмоциональные чувства, как он ими владеет - все это и многое другое оказывает воздействие учителя учащимся и на их отношение к нему.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14348" y="908720"/>
            <a:ext cx="78581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воспитывает каждым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своим: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жестом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интонацией голоса,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выражением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своего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лица,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улыбкой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Критерии психологического комфорта 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усталости у детей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эмоциональный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настрой;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сделанной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ситуации успеха как один из факторов обеспечения психологического комфорта на уроке.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же можно сделать в условиях школьного урока для сохранения психологического комфорта?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Обязательно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учитывать физиологические эмоционально-личностные особенности детей, создавать ситуации успеха на уроке, выбрать наиболее подходящий стиль общения.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Умный, обладающий психологической культурой учитель всегда обеспечит возможность каждому школьнику пережить радость успеха вне зависимости от способностей и степени его подготовки.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Необходимо знать индивидуальные особенности учеников, нужна умная, гибкая система педагогических воздействий на их психику.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Ни один ответ ребят нельзя оставлять без какой-либо, хотя бы краткой рецензии, какого-либо оценочного суждения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«Точно»,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Правильно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Молодец»,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вот этого решения и я не знал — обсудим на занятиях кружка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«Здорово»,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Неправильно»,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Подумай, в каком звене рассуждений ошибка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Вот пример, факт, опровергающий такое мнение, Найди-ка более правильное объяснение»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обращения учителя к ученикам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Деловая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 обращения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Займемся, ребята, делом, общим для всех и очень нужным для каждого, а сначала договоримся, как будем работать, хорошо?”, “Кто может предложить другое?”.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Личностно-доверительное обращение: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“Я уверена, что вы это для меня сделаете, ведь это вам совсем не трудно”; “Ты мог бы помочь мне во многом, и я тебе буду благодарна, если исполнишь мою просьбу” и т.п.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Эмоционально-личностное обращение: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“У меня ребята был сегодня тяжелый день, и вы устали к шестому уроку – побережем друг друга” или “я знаю у вас сегодня была контрольная по математике, как справились, трудная?.. Тогда на уроке займемся интересным делом, спрашивать вас не буду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lvl="0"/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атмосферы психологической поддержки в классе (психолог-гуманист Карл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Роджерс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 самого начала и на всем протяжении учебного процесса учитель должен демонстрировать детям свое полное к ним доверие.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Он должен помогать учащимся в формулировании и уточнении целей и задач, стоящих как перед группами, так и перед каждым учащимся в отдельности.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Он должен всегда исходить из того, что у учащихся есть внутренняя мотивация к учению.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Он должен выступать для учащихся как источник разнообразного опыта, к которому всегда можно обратиться за помощью, столкнувшись с трудностями в решении той или иной задачи.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Важно, чтобы в такой роли он выступал для каждого ученика.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Он должен развивать в себе способность чувствовать эмоциональный настрой группы и принимать его.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Он должен быть активным участником группового взаимодействия.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Он должен открыто выражать группе свои чувства.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Он должен стремится к достижению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эмпатии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позволяющей понимать чувства и переживания каждого школьника.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Наконец, он должен хорошо знать самого себя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Технология, приемы общения (Д. Карнеги):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Улыбайтесь! Улыбка обогащает тех, кто ее получает, и не обедняет тех, кто ее дает!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Помните, что для человека звук его имени является самым важным звуком в человеческой речи. Как можно чаще обращайтесь к другому человеку по имени.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Давайте четко и искренне признавать хорошее в других.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Будьте сердечными в своем одобрении и щедры на похвалы, и люди будут дорожить вашими словами, помнить их в течении всей жизни.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Желание понимать другого человека порождает сотрудничество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базе проведённого анализа выявить противоречия, сформулировать проблему, наметить пути её разрешения.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Разработать план действий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педколлектива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созданию благоприятного для развития личности школьника психологического климата на уроках.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Разработать «Заповеди учителя школы» как основы психологического обеспечения урока.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«Конечный продукт» педсовета – создание «Программы наблюдений» за уроком в контексте создания психологически комфортных условий для учащихся.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779912" y="561768"/>
            <a:ext cx="5040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«Давайте понимать друг друга с полуслова, чтоб, ошибившись раз, не ошибиться снова...»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слова из песни Булата Окуджавы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5892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Успешное проведение урока, следовательно и психологическую атмосферу урока создаёт сам педагог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560" y="2996952"/>
            <a:ext cx="79208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Старайтесь: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Видеть в каждом ученике уникальную личность.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«Все дети талантливы».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личности ситуации успеха, одобрения, поддержки,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доброжелательности.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Учиться победно!».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Исключить прямое принуждение, а также акценты на отставание и другие недостатки ребенка.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хорош, а плох его поступок».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Предоставлять возможности и помогать детям.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каждом ребенке – чудо, ожидай его».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15616" y="764704"/>
            <a:ext cx="7308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Золотые правила психологической атмосферы  на уроке</a:t>
            </a: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536" y="1700808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пытайтесь за каждым отрицательным поступком школьника видеть только отрицательные мотивы.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Тщательно готовьтесь к уроку, не допускайте даже малейшей некомпетентности в преподавании своего предмета.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Школьники склонны охотнее выполнять распоряжения учителей при опосредованном способе воздействия.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Школьника можно изменить к лучшему с помощью специальных приемов оценки его личности.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Совместная деятельность сближает людей и повышает их авторитет (если она хорошо организована).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Предусмотрительность и корректность поведения учителя снижают напряжение в общении.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692696"/>
            <a:ext cx="2661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Заповеди учителя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7544" y="1124744"/>
            <a:ext cx="835292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Уважай детей! Защити их любовью и правдой.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навреди! Ищи в детях хорошее.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Замечай и отмечай малейший успех ученика. От постоянных неудач дети озлобляются.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приписывай успех себе, а вину ученику.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Ошибся – извинись, но ошибайся реже. Будь великодушным, умей прощать.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На уроке создавай ситуацию успеха.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кричи, не оскорбляй ученика ни при каких обстоятельствах.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Хвали в присутствии коллектива, а прощай наедине.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Только приблизив к себе ребенка можно влиять на развитие его духовного мира.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 ищи в лице родителей средство для расправы за собственную беспомощность в общении с детьми.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Оценивай поступок, а не личность.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Дай ребенку ощутить, что сочувствуешь ему, веришь в него, хорошего мнения о нем, несмотря на его оплошность.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Исходя из выше изложенного педсовет постановляет: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Одобрить формы, методы и приемы взаимодействия учителей и классных руководителей с учащимися.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Продолжить работу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педагогической службы по формированию атмосферы психологической комфортности учащихся и учителей.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 Срок: постоянно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     Отв.: зам. директора по УВР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Классным руководителям рекомендуется провести диагностику ведущей системы восприятия у учащихся. Ознакомить с результатами учителей – предметников.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                                                          Срок: март 2021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 Отв.: педагог-психолог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1.Учителям предметникам использовать результаты диагностики в учебной деятельности.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 Срок: постоянно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     Отв.: зам. директора по УВР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33464"/>
          </a:xfrm>
        </p:spPr>
        <p:txBody>
          <a:bodyPr>
            <a:normAutofit/>
          </a:bodyPr>
          <a:lstStyle/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Выступление педагога-психолога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«Психологический комфорт на уроках как  условие развития личности ребёнка»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«Жил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мудрец, который знал все. Один человек захотел доказать, что мудрец знает не все. Зажав в ладонях бабочку, он спросил: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«Скажи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мудрец, какая бабочка у меня в руках: мертвая или живая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сам думает: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«Скажет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живая – я ее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умертвлю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скажет мертвая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выпущу».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Мудрец, подумав, ответил: “Все в твоих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руках».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наших руках возможность создать в школе такую атмосферу, в которой дети будут чувствовать себя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«как дома»,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атмосферу психологического комфорта, атмосферу любви и принятия учащихся.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Психологический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комфорт в школе - важное условие эффективности обучения и воспитания.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комфорт?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Комфорт - заимствовано из английского языка, 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comfort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«поддержка, укрепление» («Этимологический словарь», Н.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Комфорт - условия жизни, пребывания, обстановка, обеспечивающие удобство, спокойствие и уют. («Толковый словарь русского языка», С. И. Ожегов).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Психологический комфорт - условия жизни, при которых человек чувствует себя спокойно, нет необходимости защищаться.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инновационных образовательных системах принцип психологической комфортности является ведущим. Он предполагает снятие (по возможности) всех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стрессообразующих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факторов учебного процесса, создание в школе и на уроке такой атмосферы, которая расковывает детей, и в которой они чувствуют себя «как дома».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Никакие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успехи в учебе не принесут пользы, если они «замешаны» на страхе перед взрослыми, подавлении личности ребенка. Как писал поэт Борис Слуцкий: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Ничему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меня не научит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тычет, талдычит, жучит...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Однако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психологическая комфортность необходима не только для развития ребенка и усвоения им знаний. От этого зависит физическое состояние детей. Адаптация к конкретным условиям, к конкретной образовательной и социальной среде, создание атмосферы доброжелательности позволяют снять напряженность и неврозы, разрушающие здоровье детей.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данным, полученным в ходе лонгитюдного исследования, количество учащихся школы-интерната, оценивающих атмосферу в коллективе как дружелюбную, продуктивную, теплую, с взаимной поддержкой и успешностью с 73.4 %  выросло до 86.2%.</a:t>
            </a:r>
          </a:p>
          <a:p>
            <a:pPr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28794" y="3643314"/>
          <a:ext cx="478634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1109</Words>
  <Application>Microsoft Office PowerPoint</Application>
  <PresentationFormat>Экран (4:3)</PresentationFormat>
  <Paragraphs>156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«И нам дано  предугадать,  как наше слово  отзовется?..»</vt:lpstr>
      <vt:lpstr> Цель  педсовета:  </vt:lpstr>
      <vt:lpstr> Задачи:  </vt:lpstr>
      <vt:lpstr>Выступление педагога-психолога «Психологический комфорт на уроках как  условие развития личности ребёнка»</vt:lpstr>
      <vt:lpstr>Слайд 5</vt:lpstr>
      <vt:lpstr> Что такое комфорт? </vt:lpstr>
      <vt:lpstr>Слайд 7</vt:lpstr>
      <vt:lpstr>Слайд 8</vt:lpstr>
      <vt:lpstr>Слайд 9</vt:lpstr>
      <vt:lpstr>Группы факторов, составляющих окружение школьника</vt:lpstr>
      <vt:lpstr>Слайд 11</vt:lpstr>
      <vt:lpstr>Слайд 12</vt:lpstr>
      <vt:lpstr>Слайд 13</vt:lpstr>
      <vt:lpstr>Слайд 14</vt:lpstr>
      <vt:lpstr> Критерии психологического пространства </vt:lpstr>
      <vt:lpstr>Слайд 16</vt:lpstr>
      <vt:lpstr>Слайд 17</vt:lpstr>
      <vt:lpstr> Факторы, мешающие психологическому комфорту у обучающихся: </vt:lpstr>
      <vt:lpstr>  У учителей (по данным статистики) факторами возникновения дискомфорта выступают:  </vt:lpstr>
      <vt:lpstr>Слайд 20</vt:lpstr>
      <vt:lpstr>Слайд 21</vt:lpstr>
      <vt:lpstr>Слайд 22</vt:lpstr>
      <vt:lpstr> Критерии психологического комфорта урока: </vt:lpstr>
      <vt:lpstr> Что же можно сделать в условиях школьного урока для сохранения психологического комфорта?  </vt:lpstr>
      <vt:lpstr>Слайд 25</vt:lpstr>
      <vt:lpstr>Слайд 26</vt:lpstr>
      <vt:lpstr>Слайд 27</vt:lpstr>
      <vt:lpstr> Создание атмосферы психологической поддержки в классе (психолог-гуманист Карл Роджерс): </vt:lpstr>
      <vt:lpstr> Технология, приемы общения (Д. Карнеги): </vt:lpstr>
      <vt:lpstr>Слайд 30</vt:lpstr>
      <vt:lpstr>Слайд 31</vt:lpstr>
      <vt:lpstr>Слайд 32</vt:lpstr>
      <vt:lpstr>Слайд 33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 нам дано  предугадать,  как наше слово  отзовется?..»</dc:title>
  <cp:lastModifiedBy>Ex Hex</cp:lastModifiedBy>
  <cp:revision>48</cp:revision>
  <dcterms:created xsi:type="dcterms:W3CDTF">2016-01-11T18:25:48Z</dcterms:created>
  <dcterms:modified xsi:type="dcterms:W3CDTF">2021-01-27T10:05:16Z</dcterms:modified>
</cp:coreProperties>
</file>